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5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1A708-ADDE-4030-BDA4-3E17BABCF036}" type="doc">
      <dgm:prSet loTypeId="urn:microsoft.com/office/officeart/2005/8/layout/chevron1" loCatId="process" qsTypeId="urn:microsoft.com/office/officeart/2005/8/quickstyle/simple1" qsCatId="simple" csTypeId="urn:microsoft.com/office/officeart/2005/8/colors/accent4_3" csCatId="accent4" phldr="1"/>
      <dgm:spPr/>
    </dgm:pt>
    <dgm:pt modelId="{C6885529-C03E-496A-9BD9-A9DD8F83F63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dirty="0" smtClean="0">
              <a:latin typeface="細明體" pitchFamily="49" charset="-120"/>
              <a:ea typeface="細明體" pitchFamily="49" charset="-120"/>
            </a:rPr>
            <a:t>總務處資產經營管理組（支付中心）審核</a:t>
          </a:r>
          <a:endParaRPr lang="zh-TW" altLang="en-US" dirty="0">
            <a:latin typeface="細明體" pitchFamily="49" charset="-120"/>
            <a:ea typeface="細明體" pitchFamily="49" charset="-120"/>
          </a:endParaRPr>
        </a:p>
      </dgm:t>
    </dgm:pt>
    <dgm:pt modelId="{75339A21-0EFD-48C4-A1C0-27F215F47E60}" type="parTrans" cxnId="{F941C42A-7295-436E-AA18-1201A742F102}">
      <dgm:prSet/>
      <dgm:spPr/>
      <dgm:t>
        <a:bodyPr/>
        <a:lstStyle/>
        <a:p>
          <a:endParaRPr lang="zh-TW" altLang="en-US"/>
        </a:p>
      </dgm:t>
    </dgm:pt>
    <dgm:pt modelId="{178DE307-C8F0-4312-A01A-74B7194BA9B0}" type="sibTrans" cxnId="{F941C42A-7295-436E-AA18-1201A742F102}">
      <dgm:prSet/>
      <dgm:spPr/>
      <dgm:t>
        <a:bodyPr/>
        <a:lstStyle/>
        <a:p>
          <a:endParaRPr lang="zh-TW" altLang="en-US"/>
        </a:p>
      </dgm:t>
    </dgm:pt>
    <dgm:pt modelId="{30B971D8-D116-4437-B12E-6C1D743EAD8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b="0" dirty="0" smtClean="0">
              <a:latin typeface="細明體" pitchFamily="49" charset="-120"/>
              <a:ea typeface="細明體" pitchFamily="49" charset="-120"/>
            </a:rPr>
            <a:t>登錄消耗品管理系統</a:t>
          </a:r>
          <a:endParaRPr lang="zh-TW" altLang="en-US" b="0" dirty="0">
            <a:latin typeface="細明體" pitchFamily="49" charset="-120"/>
            <a:ea typeface="細明體" pitchFamily="49" charset="-120"/>
          </a:endParaRPr>
        </a:p>
      </dgm:t>
    </dgm:pt>
    <dgm:pt modelId="{E80CBCD7-4DC7-4F4B-B26C-85416BEEE744}" type="parTrans" cxnId="{EB7F2F76-CB93-4DFE-A368-C5081671C5AF}">
      <dgm:prSet/>
      <dgm:spPr/>
      <dgm:t>
        <a:bodyPr/>
        <a:lstStyle/>
        <a:p>
          <a:endParaRPr lang="zh-TW" altLang="en-US"/>
        </a:p>
      </dgm:t>
    </dgm:pt>
    <dgm:pt modelId="{844E383B-7CF8-4294-BBA4-BDA91563D506}" type="sibTrans" cxnId="{EB7F2F76-CB93-4DFE-A368-C5081671C5AF}">
      <dgm:prSet/>
      <dgm:spPr/>
      <dgm:t>
        <a:bodyPr/>
        <a:lstStyle/>
        <a:p>
          <a:endParaRPr lang="zh-TW" altLang="en-US"/>
        </a:p>
      </dgm:t>
    </dgm:pt>
    <dgm:pt modelId="{E7369FC3-0183-47E3-A20F-A3E12689F753}">
      <dgm:prSet phldrT="[文字]"/>
      <dgm:spPr/>
      <dgm:t>
        <a:bodyPr/>
        <a:lstStyle/>
        <a:p>
          <a:r>
            <a:rPr lang="zh-TW" altLang="en-US" dirty="0" smtClean="0">
              <a:latin typeface="細明體" pitchFamily="49" charset="-120"/>
              <a:ea typeface="細明體" pitchFamily="49" charset="-120"/>
            </a:rPr>
            <a:t>登錄會計系統</a:t>
          </a:r>
          <a:endParaRPr lang="zh-TW" altLang="en-US" dirty="0">
            <a:latin typeface="細明體" pitchFamily="49" charset="-120"/>
            <a:ea typeface="細明體" pitchFamily="49" charset="-120"/>
          </a:endParaRPr>
        </a:p>
      </dgm:t>
    </dgm:pt>
    <dgm:pt modelId="{34B54D8B-CDE1-4596-814F-5AC34ADE614C}" type="sibTrans" cxnId="{37C72DA9-4874-40B5-B767-C19AE36F83F2}">
      <dgm:prSet/>
      <dgm:spPr/>
      <dgm:t>
        <a:bodyPr/>
        <a:lstStyle/>
        <a:p>
          <a:endParaRPr lang="zh-TW" altLang="en-US"/>
        </a:p>
      </dgm:t>
    </dgm:pt>
    <dgm:pt modelId="{995C4BAD-53D1-4375-92E5-241EDE411BCE}" type="parTrans" cxnId="{37C72DA9-4874-40B5-B767-C19AE36F83F2}">
      <dgm:prSet/>
      <dgm:spPr/>
      <dgm:t>
        <a:bodyPr/>
        <a:lstStyle/>
        <a:p>
          <a:endParaRPr lang="zh-TW" altLang="en-US"/>
        </a:p>
      </dgm:t>
    </dgm:pt>
    <dgm:pt modelId="{573F17B7-6D1C-4743-93CC-3A743C1F3DAA}">
      <dgm:prSet/>
      <dgm:spPr/>
      <dgm:t>
        <a:bodyPr/>
        <a:lstStyle/>
        <a:p>
          <a:r>
            <a:rPr lang="zh-TW" altLang="en-US" dirty="0" smtClean="0">
              <a:latin typeface="細明體" pitchFamily="49" charset="-120"/>
              <a:ea typeface="細明體" pitchFamily="49" charset="-120"/>
            </a:rPr>
            <a:t>會計室審核</a:t>
          </a:r>
          <a:endParaRPr lang="zh-TW" altLang="en-US" dirty="0">
            <a:latin typeface="細明體" pitchFamily="49" charset="-120"/>
            <a:ea typeface="細明體" pitchFamily="49" charset="-120"/>
          </a:endParaRPr>
        </a:p>
      </dgm:t>
    </dgm:pt>
    <dgm:pt modelId="{09A30224-2659-45DA-B5C0-6B502F42EDBC}" type="parTrans" cxnId="{CC4EC389-C988-4FFF-98FF-A150A41B216D}">
      <dgm:prSet/>
      <dgm:spPr/>
      <dgm:t>
        <a:bodyPr/>
        <a:lstStyle/>
        <a:p>
          <a:endParaRPr lang="zh-TW" altLang="en-US"/>
        </a:p>
      </dgm:t>
    </dgm:pt>
    <dgm:pt modelId="{3DCAB6EA-19BF-4846-AB50-97BAE8623C45}" type="sibTrans" cxnId="{CC4EC389-C988-4FFF-98FF-A150A41B216D}">
      <dgm:prSet/>
      <dgm:spPr/>
      <dgm:t>
        <a:bodyPr/>
        <a:lstStyle/>
        <a:p>
          <a:endParaRPr lang="zh-TW" altLang="en-US"/>
        </a:p>
      </dgm:t>
    </dgm:pt>
    <dgm:pt modelId="{9870AC3C-1306-4E5C-B896-AF1B7CB91398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TW" altLang="en-US" dirty="0" smtClean="0">
              <a:latin typeface="細明體" pitchFamily="49" charset="-120"/>
              <a:ea typeface="細明體" pitchFamily="49" charset="-120"/>
            </a:rPr>
            <a:t>定期登錄消耗品管理系統盤點</a:t>
          </a:r>
          <a:endParaRPr lang="zh-TW" altLang="en-US" dirty="0">
            <a:latin typeface="細明體" pitchFamily="49" charset="-120"/>
            <a:ea typeface="細明體" pitchFamily="49" charset="-120"/>
          </a:endParaRPr>
        </a:p>
      </dgm:t>
    </dgm:pt>
    <dgm:pt modelId="{C00A81B1-19DB-4D07-A335-6CDF88F2C8CC}" type="parTrans" cxnId="{47990338-A713-48DE-A6C2-5E0F81881B0A}">
      <dgm:prSet/>
      <dgm:spPr/>
      <dgm:t>
        <a:bodyPr/>
        <a:lstStyle/>
        <a:p>
          <a:endParaRPr lang="zh-TW" altLang="en-US"/>
        </a:p>
      </dgm:t>
    </dgm:pt>
    <dgm:pt modelId="{5C7A94A5-5DD3-4530-8C37-DF570A74D336}" type="sibTrans" cxnId="{47990338-A713-48DE-A6C2-5E0F81881B0A}">
      <dgm:prSet/>
      <dgm:spPr/>
      <dgm:t>
        <a:bodyPr/>
        <a:lstStyle/>
        <a:p>
          <a:endParaRPr lang="zh-TW" altLang="en-US"/>
        </a:p>
      </dgm:t>
    </dgm:pt>
    <dgm:pt modelId="{496FA4E4-EC46-41BD-8ABE-8ED1EDF9F174}" type="pres">
      <dgm:prSet presAssocID="{AEB1A708-ADDE-4030-BDA4-3E17BABCF036}" presName="Name0" presStyleCnt="0">
        <dgm:presLayoutVars>
          <dgm:dir/>
          <dgm:animLvl val="lvl"/>
          <dgm:resizeHandles val="exact"/>
        </dgm:presLayoutVars>
      </dgm:prSet>
      <dgm:spPr/>
    </dgm:pt>
    <dgm:pt modelId="{4FF755B3-ECAA-4732-BCD0-15A9C232E214}" type="pres">
      <dgm:prSet presAssocID="{E7369FC3-0183-47E3-A20F-A3E12689F753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96AF71-750A-402C-A46A-6103A53008F9}" type="pres">
      <dgm:prSet presAssocID="{34B54D8B-CDE1-4596-814F-5AC34ADE614C}" presName="parTxOnlySpace" presStyleCnt="0"/>
      <dgm:spPr/>
    </dgm:pt>
    <dgm:pt modelId="{B6013D25-6203-474D-9683-DCA785617D01}" type="pres">
      <dgm:prSet presAssocID="{30B971D8-D116-4437-B12E-6C1D743EAD89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B73041-F449-4FB6-88CB-076C1C78ED91}" type="pres">
      <dgm:prSet presAssocID="{844E383B-7CF8-4294-BBA4-BDA91563D506}" presName="parTxOnlySpace" presStyleCnt="0"/>
      <dgm:spPr/>
    </dgm:pt>
    <dgm:pt modelId="{EBF2B0E2-C716-44CF-8075-623782576534}" type="pres">
      <dgm:prSet presAssocID="{C6885529-C03E-496A-9BD9-A9DD8F83F635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BF0CEB-6835-4341-8D3F-DDA4AD131185}" type="pres">
      <dgm:prSet presAssocID="{178DE307-C8F0-4312-A01A-74B7194BA9B0}" presName="parTxOnlySpace" presStyleCnt="0"/>
      <dgm:spPr/>
    </dgm:pt>
    <dgm:pt modelId="{A0FC3FAB-EFA9-4FEE-BAD9-CE424C864F9E}" type="pres">
      <dgm:prSet presAssocID="{573F17B7-6D1C-4743-93CC-3A743C1F3DA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1A8BF5-A4CC-4F4F-A704-BBE982EB0AA7}" type="pres">
      <dgm:prSet presAssocID="{3DCAB6EA-19BF-4846-AB50-97BAE8623C45}" presName="parTxOnlySpace" presStyleCnt="0"/>
      <dgm:spPr/>
    </dgm:pt>
    <dgm:pt modelId="{BE2CED0D-F794-4095-9FE3-7BEAD169D7F2}" type="pres">
      <dgm:prSet presAssocID="{9870AC3C-1306-4E5C-B896-AF1B7CB9139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7990338-A713-48DE-A6C2-5E0F81881B0A}" srcId="{AEB1A708-ADDE-4030-BDA4-3E17BABCF036}" destId="{9870AC3C-1306-4E5C-B896-AF1B7CB91398}" srcOrd="4" destOrd="0" parTransId="{C00A81B1-19DB-4D07-A335-6CDF88F2C8CC}" sibTransId="{5C7A94A5-5DD3-4530-8C37-DF570A74D336}"/>
    <dgm:cxn modelId="{72670F89-F9B8-4E48-AA93-056D714697D2}" type="presOf" srcId="{30B971D8-D116-4437-B12E-6C1D743EAD89}" destId="{B6013D25-6203-474D-9683-DCA785617D01}" srcOrd="0" destOrd="0" presId="urn:microsoft.com/office/officeart/2005/8/layout/chevron1"/>
    <dgm:cxn modelId="{F941C42A-7295-436E-AA18-1201A742F102}" srcId="{AEB1A708-ADDE-4030-BDA4-3E17BABCF036}" destId="{C6885529-C03E-496A-9BD9-A9DD8F83F635}" srcOrd="2" destOrd="0" parTransId="{75339A21-0EFD-48C4-A1C0-27F215F47E60}" sibTransId="{178DE307-C8F0-4312-A01A-74B7194BA9B0}"/>
    <dgm:cxn modelId="{EC37484B-767F-4B9A-AEAA-BD6BCAAD1BC4}" type="presOf" srcId="{AEB1A708-ADDE-4030-BDA4-3E17BABCF036}" destId="{496FA4E4-EC46-41BD-8ABE-8ED1EDF9F174}" srcOrd="0" destOrd="0" presId="urn:microsoft.com/office/officeart/2005/8/layout/chevron1"/>
    <dgm:cxn modelId="{B0F72956-C812-4ABF-9AE0-4C5010C30E38}" type="presOf" srcId="{E7369FC3-0183-47E3-A20F-A3E12689F753}" destId="{4FF755B3-ECAA-4732-BCD0-15A9C232E214}" srcOrd="0" destOrd="0" presId="urn:microsoft.com/office/officeart/2005/8/layout/chevron1"/>
    <dgm:cxn modelId="{CC4EC389-C988-4FFF-98FF-A150A41B216D}" srcId="{AEB1A708-ADDE-4030-BDA4-3E17BABCF036}" destId="{573F17B7-6D1C-4743-93CC-3A743C1F3DAA}" srcOrd="3" destOrd="0" parTransId="{09A30224-2659-45DA-B5C0-6B502F42EDBC}" sibTransId="{3DCAB6EA-19BF-4846-AB50-97BAE8623C45}"/>
    <dgm:cxn modelId="{7E97D28C-883D-49DD-A084-020A1D2AD4E7}" type="presOf" srcId="{9870AC3C-1306-4E5C-B896-AF1B7CB91398}" destId="{BE2CED0D-F794-4095-9FE3-7BEAD169D7F2}" srcOrd="0" destOrd="0" presId="urn:microsoft.com/office/officeart/2005/8/layout/chevron1"/>
    <dgm:cxn modelId="{94DC6456-61B4-4355-B47F-14E909CE63F0}" type="presOf" srcId="{573F17B7-6D1C-4743-93CC-3A743C1F3DAA}" destId="{A0FC3FAB-EFA9-4FEE-BAD9-CE424C864F9E}" srcOrd="0" destOrd="0" presId="urn:microsoft.com/office/officeart/2005/8/layout/chevron1"/>
    <dgm:cxn modelId="{37C72DA9-4874-40B5-B767-C19AE36F83F2}" srcId="{AEB1A708-ADDE-4030-BDA4-3E17BABCF036}" destId="{E7369FC3-0183-47E3-A20F-A3E12689F753}" srcOrd="0" destOrd="0" parTransId="{995C4BAD-53D1-4375-92E5-241EDE411BCE}" sibTransId="{34B54D8B-CDE1-4596-814F-5AC34ADE614C}"/>
    <dgm:cxn modelId="{EB7F2F76-CB93-4DFE-A368-C5081671C5AF}" srcId="{AEB1A708-ADDE-4030-BDA4-3E17BABCF036}" destId="{30B971D8-D116-4437-B12E-6C1D743EAD89}" srcOrd="1" destOrd="0" parTransId="{E80CBCD7-4DC7-4F4B-B26C-85416BEEE744}" sibTransId="{844E383B-7CF8-4294-BBA4-BDA91563D506}"/>
    <dgm:cxn modelId="{E69D32E5-6037-407F-B185-EAA304E66D01}" type="presOf" srcId="{C6885529-C03E-496A-9BD9-A9DD8F83F635}" destId="{EBF2B0E2-C716-44CF-8075-623782576534}" srcOrd="0" destOrd="0" presId="urn:microsoft.com/office/officeart/2005/8/layout/chevron1"/>
    <dgm:cxn modelId="{02A250EE-2CCD-4785-B32F-2323F8E55678}" type="presParOf" srcId="{496FA4E4-EC46-41BD-8ABE-8ED1EDF9F174}" destId="{4FF755B3-ECAA-4732-BCD0-15A9C232E214}" srcOrd="0" destOrd="0" presId="urn:microsoft.com/office/officeart/2005/8/layout/chevron1"/>
    <dgm:cxn modelId="{ED5EAB8D-F947-40B4-8EB7-E1BC6CA9FC5E}" type="presParOf" srcId="{496FA4E4-EC46-41BD-8ABE-8ED1EDF9F174}" destId="{6E96AF71-750A-402C-A46A-6103A53008F9}" srcOrd="1" destOrd="0" presId="urn:microsoft.com/office/officeart/2005/8/layout/chevron1"/>
    <dgm:cxn modelId="{4AF248D5-5C13-41CF-ADCC-F8041342280F}" type="presParOf" srcId="{496FA4E4-EC46-41BD-8ABE-8ED1EDF9F174}" destId="{B6013D25-6203-474D-9683-DCA785617D01}" srcOrd="2" destOrd="0" presId="urn:microsoft.com/office/officeart/2005/8/layout/chevron1"/>
    <dgm:cxn modelId="{A3449097-63E1-4852-94B7-37004467DABC}" type="presParOf" srcId="{496FA4E4-EC46-41BD-8ABE-8ED1EDF9F174}" destId="{45B73041-F449-4FB6-88CB-076C1C78ED91}" srcOrd="3" destOrd="0" presId="urn:microsoft.com/office/officeart/2005/8/layout/chevron1"/>
    <dgm:cxn modelId="{1733F6DC-2AA9-404D-AF0D-21BEEF80FD67}" type="presParOf" srcId="{496FA4E4-EC46-41BD-8ABE-8ED1EDF9F174}" destId="{EBF2B0E2-C716-44CF-8075-623782576534}" srcOrd="4" destOrd="0" presId="urn:microsoft.com/office/officeart/2005/8/layout/chevron1"/>
    <dgm:cxn modelId="{4BB909F8-97C3-430E-A505-31BC3ADB6F19}" type="presParOf" srcId="{496FA4E4-EC46-41BD-8ABE-8ED1EDF9F174}" destId="{D5BF0CEB-6835-4341-8D3F-DDA4AD131185}" srcOrd="5" destOrd="0" presId="urn:microsoft.com/office/officeart/2005/8/layout/chevron1"/>
    <dgm:cxn modelId="{3436A258-4583-4BF2-8243-1DC01002C9A8}" type="presParOf" srcId="{496FA4E4-EC46-41BD-8ABE-8ED1EDF9F174}" destId="{A0FC3FAB-EFA9-4FEE-BAD9-CE424C864F9E}" srcOrd="6" destOrd="0" presId="urn:microsoft.com/office/officeart/2005/8/layout/chevron1"/>
    <dgm:cxn modelId="{C91A7CDF-D9EF-4E8B-B878-6EB63B61CC98}" type="presParOf" srcId="{496FA4E4-EC46-41BD-8ABE-8ED1EDF9F174}" destId="{C21A8BF5-A4CC-4F4F-A704-BBE982EB0AA7}" srcOrd="7" destOrd="0" presId="urn:microsoft.com/office/officeart/2005/8/layout/chevron1"/>
    <dgm:cxn modelId="{8EA323A0-3262-4044-910E-16A8A247F179}" type="presParOf" srcId="{496FA4E4-EC46-41BD-8ABE-8ED1EDF9F174}" destId="{BE2CED0D-F794-4095-9FE3-7BEAD169D7F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F755B3-ECAA-4732-BCD0-15A9C232E214}">
      <dsp:nvSpPr>
        <dsp:cNvPr id="0" name=""/>
        <dsp:cNvSpPr/>
      </dsp:nvSpPr>
      <dsp:spPr>
        <a:xfrm>
          <a:off x="2009" y="722485"/>
          <a:ext cx="1788169" cy="715267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>
              <a:latin typeface="細明體" pitchFamily="49" charset="-120"/>
              <a:ea typeface="細明體" pitchFamily="49" charset="-120"/>
            </a:rPr>
            <a:t>登錄會計系統</a:t>
          </a:r>
          <a:endParaRPr lang="zh-TW" altLang="en-US" sz="1300" kern="1200" dirty="0">
            <a:latin typeface="細明體" pitchFamily="49" charset="-120"/>
            <a:ea typeface="細明體" pitchFamily="49" charset="-120"/>
          </a:endParaRPr>
        </a:p>
      </dsp:txBody>
      <dsp:txXfrm>
        <a:off x="2009" y="722485"/>
        <a:ext cx="1788169" cy="715267"/>
      </dsp:txXfrm>
    </dsp:sp>
    <dsp:sp modelId="{B6013D25-6203-474D-9683-DCA785617D01}">
      <dsp:nvSpPr>
        <dsp:cNvPr id="0" name=""/>
        <dsp:cNvSpPr/>
      </dsp:nvSpPr>
      <dsp:spPr>
        <a:xfrm>
          <a:off x="1611362" y="722485"/>
          <a:ext cx="1788169" cy="715267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b="0" kern="1200" dirty="0" smtClean="0">
              <a:latin typeface="細明體" pitchFamily="49" charset="-120"/>
              <a:ea typeface="細明體" pitchFamily="49" charset="-120"/>
            </a:rPr>
            <a:t>登錄消耗品管理系統</a:t>
          </a:r>
          <a:endParaRPr lang="zh-TW" altLang="en-US" sz="1300" b="0" kern="1200" dirty="0">
            <a:latin typeface="細明體" pitchFamily="49" charset="-120"/>
            <a:ea typeface="細明體" pitchFamily="49" charset="-120"/>
          </a:endParaRPr>
        </a:p>
      </dsp:txBody>
      <dsp:txXfrm>
        <a:off x="1611362" y="722485"/>
        <a:ext cx="1788169" cy="715267"/>
      </dsp:txXfrm>
    </dsp:sp>
    <dsp:sp modelId="{EBF2B0E2-C716-44CF-8075-623782576534}">
      <dsp:nvSpPr>
        <dsp:cNvPr id="0" name=""/>
        <dsp:cNvSpPr/>
      </dsp:nvSpPr>
      <dsp:spPr>
        <a:xfrm>
          <a:off x="3220715" y="722485"/>
          <a:ext cx="1788169" cy="715267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>
              <a:latin typeface="細明體" pitchFamily="49" charset="-120"/>
              <a:ea typeface="細明體" pitchFamily="49" charset="-120"/>
            </a:rPr>
            <a:t>總務處資產經營管理組（支付中心）審核</a:t>
          </a:r>
          <a:endParaRPr lang="zh-TW" altLang="en-US" sz="1300" kern="1200" dirty="0">
            <a:latin typeface="細明體" pitchFamily="49" charset="-120"/>
            <a:ea typeface="細明體" pitchFamily="49" charset="-120"/>
          </a:endParaRPr>
        </a:p>
      </dsp:txBody>
      <dsp:txXfrm>
        <a:off x="3220715" y="722485"/>
        <a:ext cx="1788169" cy="715267"/>
      </dsp:txXfrm>
    </dsp:sp>
    <dsp:sp modelId="{A0FC3FAB-EFA9-4FEE-BAD9-CE424C864F9E}">
      <dsp:nvSpPr>
        <dsp:cNvPr id="0" name=""/>
        <dsp:cNvSpPr/>
      </dsp:nvSpPr>
      <dsp:spPr>
        <a:xfrm>
          <a:off x="4830067" y="722485"/>
          <a:ext cx="1788169" cy="715267"/>
        </a:xfrm>
        <a:prstGeom prst="chevron">
          <a:avLst/>
        </a:prstGeom>
        <a:solidFill>
          <a:schemeClr val="accent4">
            <a:shade val="80000"/>
            <a:hueOff val="-132418"/>
            <a:satOff val="-3274"/>
            <a:lumOff val="18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>
              <a:latin typeface="細明體" pitchFamily="49" charset="-120"/>
              <a:ea typeface="細明體" pitchFamily="49" charset="-120"/>
            </a:rPr>
            <a:t>會計室審核</a:t>
          </a:r>
          <a:endParaRPr lang="zh-TW" altLang="en-US" sz="1300" kern="1200" dirty="0">
            <a:latin typeface="細明體" pitchFamily="49" charset="-120"/>
            <a:ea typeface="細明體" pitchFamily="49" charset="-120"/>
          </a:endParaRPr>
        </a:p>
      </dsp:txBody>
      <dsp:txXfrm>
        <a:off x="4830067" y="722485"/>
        <a:ext cx="1788169" cy="715267"/>
      </dsp:txXfrm>
    </dsp:sp>
    <dsp:sp modelId="{BE2CED0D-F794-4095-9FE3-7BEAD169D7F2}">
      <dsp:nvSpPr>
        <dsp:cNvPr id="0" name=""/>
        <dsp:cNvSpPr/>
      </dsp:nvSpPr>
      <dsp:spPr>
        <a:xfrm>
          <a:off x="6439420" y="722485"/>
          <a:ext cx="1788169" cy="715267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300" kern="1200" dirty="0" smtClean="0">
              <a:latin typeface="細明體" pitchFamily="49" charset="-120"/>
              <a:ea typeface="細明體" pitchFamily="49" charset="-120"/>
            </a:rPr>
            <a:t>定期登錄消耗品管理系統盤點</a:t>
          </a:r>
          <a:endParaRPr lang="zh-TW" altLang="en-US" sz="1300" kern="1200" dirty="0">
            <a:latin typeface="細明體" pitchFamily="49" charset="-120"/>
            <a:ea typeface="細明體" pitchFamily="49" charset="-120"/>
          </a:endParaRPr>
        </a:p>
      </dsp:txBody>
      <dsp:txXfrm>
        <a:off x="6439420" y="722485"/>
        <a:ext cx="1788169" cy="715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odstock.ntnu.edu.tw/dstock" TargetMode="External"/><Relationship Id="rId2" Type="http://schemas.openxmlformats.org/officeDocument/2006/relationships/hyperlink" Target="http://top.ntnu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消耗品管理系統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注意事項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消耗品管理系統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消耗品管理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系統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與系統操作手冊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於邁向頂尖大學計畫網頁登入（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2"/>
              </a:rPr>
              <a:t>http://top.ntnu.edu.tw/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），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或是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直接點選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網址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3"/>
              </a:rPr>
              <a:t>http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3"/>
              </a:rPr>
              <a:t>://goodstock.ntnu.edu.tw/dstock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消耗品項目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使用單位應於核銷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碳粉匣、墨水匣、感光鼓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以及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單價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4000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元以上之實驗用品、藥品、材料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時，於消耗品管理系統登記消耗物品之購入資料，以利相關單位查核時，學校能提出具體量化證據。 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登入權限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各計畫主持人或各單位一級主管需先行登入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進行權限設定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，將需使用消耗品管理系統的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教職員或學生，納入組員，組員或學生才能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以自己的校務行政帳號密碼或學號密碼登入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注意事項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各計畫之消耗品管理，應於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每年之三月、六月、九月、十二月最後三天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上網紀錄盤點結果。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E81B6D-A385-4889-8B38-3FD3CAE7E0FC}" type="slidenum">
              <a:rPr kumimoji="0" lang="zh-TW" altLang="en-US" smtClean="0">
                <a:solidFill>
                  <a:srgbClr val="898989"/>
                </a:solidFill>
                <a:latin typeface="Calibri" pitchFamily="34" charset="0"/>
              </a:rPr>
              <a:pPr/>
              <a:t>6</a:t>
            </a:fld>
            <a:endParaRPr kumimoji="0" lang="zh-TW" alt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3" name="Text Box 24"/>
          <p:cNvSpPr txBox="1">
            <a:spLocks noChangeArrowheads="1"/>
          </p:cNvSpPr>
          <p:nvPr/>
        </p:nvSpPr>
        <p:spPr bwMode="gray">
          <a:xfrm>
            <a:off x="539750" y="2997200"/>
            <a:ext cx="1223963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</a:pPr>
            <a:r>
              <a:rPr lang="zh-TW" altLang="en-US" sz="1500" dirty="0">
                <a:solidFill>
                  <a:srgbClr val="000000"/>
                </a:solidFill>
                <a:latin typeface="+mn-ea"/>
                <a:cs typeface="Arial" pitchFamily="34" charset="0"/>
              </a:rPr>
              <a:t>計畫承辦人</a:t>
            </a:r>
            <a:r>
              <a:rPr lang="zh-TW" altLang="en-US" sz="1500" dirty="0" smtClean="0">
                <a:solidFill>
                  <a:srgbClr val="000000"/>
                </a:solidFill>
                <a:latin typeface="+mn-ea"/>
                <a:cs typeface="Arial" pitchFamily="34" charset="0"/>
              </a:rPr>
              <a:t>登錄並列印「憑證明細表」</a:t>
            </a:r>
            <a:r>
              <a:rPr lang="zh-TW" altLang="zh-TW" sz="1500" dirty="0" smtClean="0">
                <a:solidFill>
                  <a:srgbClr val="000000"/>
                </a:solidFill>
                <a:latin typeface="+mn-ea"/>
                <a:cs typeface="Arial" pitchFamily="34" charset="0"/>
              </a:rPr>
              <a:t>、「黏貼憑證用紙」等核銷表件</a:t>
            </a:r>
            <a:endParaRPr lang="en-US" altLang="zh-TW" sz="1500" dirty="0">
              <a:solidFill>
                <a:srgbClr val="000000"/>
              </a:solidFill>
              <a:latin typeface="+mn-ea"/>
              <a:cs typeface="Arial" pitchFamily="34" charset="0"/>
            </a:endParaRPr>
          </a:p>
        </p:txBody>
      </p:sp>
      <p:sp>
        <p:nvSpPr>
          <p:cNvPr id="22534" name="Text Box 24"/>
          <p:cNvSpPr txBox="1">
            <a:spLocks noChangeArrowheads="1"/>
          </p:cNvSpPr>
          <p:nvPr/>
        </p:nvSpPr>
        <p:spPr bwMode="gray">
          <a:xfrm>
            <a:off x="2124075" y="2997200"/>
            <a:ext cx="1368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</a:pPr>
            <a:r>
              <a:rPr lang="zh-TW" altLang="en-US" sz="1500" dirty="0">
                <a:solidFill>
                  <a:srgbClr val="FF0000"/>
                </a:solidFill>
                <a:latin typeface="+mn-ea"/>
                <a:cs typeface="Arial" pitchFamily="34" charset="0"/>
              </a:rPr>
              <a:t>計畫承辦</a:t>
            </a:r>
            <a:r>
              <a:rPr lang="zh-TW" altLang="en-US" sz="1500" dirty="0" smtClean="0">
                <a:solidFill>
                  <a:srgbClr val="FF0000"/>
                </a:solidFill>
                <a:latin typeface="+mn-ea"/>
                <a:cs typeface="Arial" pitchFamily="34" charset="0"/>
              </a:rPr>
              <a:t>人登錄</a:t>
            </a:r>
            <a:r>
              <a:rPr lang="zh-TW" altLang="en-US" sz="1500" dirty="0">
                <a:solidFill>
                  <a:srgbClr val="FF0000"/>
                </a:solidFill>
                <a:latin typeface="+mn-ea"/>
                <a:cs typeface="Arial" pitchFamily="34" charset="0"/>
              </a:rPr>
              <a:t>消耗品購買明</a:t>
            </a:r>
            <a:r>
              <a:rPr lang="zh-TW" altLang="en-US" sz="1500" dirty="0" smtClean="0">
                <a:solidFill>
                  <a:srgbClr val="FF0000"/>
                </a:solidFill>
                <a:latin typeface="+mn-ea"/>
                <a:cs typeface="Arial" pitchFamily="34" charset="0"/>
              </a:rPr>
              <a:t>細</a:t>
            </a:r>
            <a:endParaRPr lang="en-US" altLang="zh-TW" sz="1500" dirty="0">
              <a:solidFill>
                <a:srgbClr val="FF0000"/>
              </a:solidFill>
              <a:latin typeface="+mn-ea"/>
              <a:cs typeface="Arial" pitchFamily="34" charset="0"/>
            </a:endParaRPr>
          </a:p>
        </p:txBody>
      </p:sp>
      <p:sp>
        <p:nvSpPr>
          <p:cNvPr id="22535" name="Text Box 24"/>
          <p:cNvSpPr txBox="1">
            <a:spLocks noChangeArrowheads="1"/>
          </p:cNvSpPr>
          <p:nvPr/>
        </p:nvSpPr>
        <p:spPr bwMode="gray">
          <a:xfrm>
            <a:off x="3708400" y="2997200"/>
            <a:ext cx="143986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</a:pPr>
            <a:r>
              <a:rPr lang="zh-TW" altLang="en-US" sz="1500" dirty="0">
                <a:solidFill>
                  <a:srgbClr val="FF0000"/>
                </a:solidFill>
                <a:latin typeface="+mn-ea"/>
                <a:cs typeface="Arial" pitchFamily="34" charset="0"/>
              </a:rPr>
              <a:t>總務處經營管理組</a:t>
            </a:r>
            <a:r>
              <a:rPr lang="zh-TW" altLang="en-US" sz="1500" dirty="0" smtClean="0">
                <a:solidFill>
                  <a:srgbClr val="FF0000"/>
                </a:solidFill>
                <a:latin typeface="+mn-ea"/>
                <a:cs typeface="Arial" pitchFamily="34" charset="0"/>
              </a:rPr>
              <a:t>審核消耗品管理系統之登錄資料，</a:t>
            </a:r>
            <a:r>
              <a:rPr lang="zh-TW" altLang="en-US" sz="1500" dirty="0">
                <a:solidFill>
                  <a:srgbClr val="FF0000"/>
                </a:solidFill>
                <a:latin typeface="+mn-ea"/>
                <a:cs typeface="Arial" pitchFamily="34" charset="0"/>
              </a:rPr>
              <a:t>審核無誤</a:t>
            </a:r>
            <a:r>
              <a:rPr lang="zh-TW" altLang="en-US" sz="1500" dirty="0" smtClean="0">
                <a:solidFill>
                  <a:srgbClr val="FF0000"/>
                </a:solidFill>
                <a:latin typeface="+mn-ea"/>
                <a:cs typeface="Arial" pitchFamily="34" charset="0"/>
              </a:rPr>
              <a:t>後於「憑證明細表」上蓋章再送</a:t>
            </a:r>
            <a:r>
              <a:rPr lang="zh-TW" altLang="en-US" sz="1500" dirty="0">
                <a:solidFill>
                  <a:srgbClr val="FF0000"/>
                </a:solidFill>
                <a:latin typeface="+mn-ea"/>
                <a:cs typeface="Arial" pitchFamily="34" charset="0"/>
              </a:rPr>
              <a:t>至會計室審核</a:t>
            </a:r>
            <a:endParaRPr lang="en-US" altLang="zh-TW" sz="1500" dirty="0">
              <a:solidFill>
                <a:srgbClr val="FF0000"/>
              </a:solidFill>
              <a:latin typeface="+mn-ea"/>
              <a:cs typeface="Arial" pitchFamily="34" charset="0"/>
            </a:endParaRPr>
          </a:p>
        </p:txBody>
      </p:sp>
      <p:sp>
        <p:nvSpPr>
          <p:cNvPr id="22536" name="Text Box 24"/>
          <p:cNvSpPr txBox="1">
            <a:spLocks noChangeArrowheads="1"/>
          </p:cNvSpPr>
          <p:nvPr/>
        </p:nvSpPr>
        <p:spPr bwMode="gray">
          <a:xfrm>
            <a:off x="5364163" y="3068638"/>
            <a:ext cx="13684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</a:pPr>
            <a:r>
              <a:rPr lang="zh-TW" altLang="en-US" sz="1500" dirty="0">
                <a:solidFill>
                  <a:srgbClr val="000000"/>
                </a:solidFill>
                <a:latin typeface="+mn-ea"/>
                <a:cs typeface="Arial" pitchFamily="34" charset="0"/>
              </a:rPr>
              <a:t>會計室</a:t>
            </a:r>
            <a:r>
              <a:rPr lang="zh-TW" altLang="en-US" sz="1500" dirty="0" smtClean="0">
                <a:solidFill>
                  <a:srgbClr val="000000"/>
                </a:solidFill>
                <a:latin typeface="+mn-ea"/>
                <a:cs typeface="Arial" pitchFamily="34" charset="0"/>
              </a:rPr>
              <a:t>審核「核銷單據」</a:t>
            </a:r>
            <a:endParaRPr lang="en-US" altLang="zh-TW" sz="1500" dirty="0">
              <a:latin typeface="+mn-ea"/>
              <a:cs typeface="Arial" pitchFamily="34" charset="0"/>
            </a:endParaRPr>
          </a:p>
        </p:txBody>
      </p:sp>
      <p:sp>
        <p:nvSpPr>
          <p:cNvPr id="22537" name="Text Box 24"/>
          <p:cNvSpPr txBox="1">
            <a:spLocks noChangeArrowheads="1"/>
          </p:cNvSpPr>
          <p:nvPr/>
        </p:nvSpPr>
        <p:spPr bwMode="gray">
          <a:xfrm>
            <a:off x="6948488" y="3068638"/>
            <a:ext cx="1368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</a:pPr>
            <a:r>
              <a:rPr lang="zh-TW" altLang="en-US" sz="1500" dirty="0">
                <a:solidFill>
                  <a:srgbClr val="FF0000"/>
                </a:solidFill>
                <a:latin typeface="+mn-ea"/>
                <a:cs typeface="Arial" pitchFamily="34" charset="0"/>
              </a:rPr>
              <a:t>以供審計部查核使用</a:t>
            </a:r>
            <a:endParaRPr lang="en-US" altLang="zh-TW" sz="1500" dirty="0">
              <a:solidFill>
                <a:srgbClr val="FF0000"/>
              </a:solidFill>
              <a:latin typeface="+mn-ea"/>
              <a:cs typeface="Arial" pitchFamily="34" charset="0"/>
            </a:endParaRPr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採購流程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267</Words>
  <Application>Microsoft Office PowerPoint</Application>
  <PresentationFormat>如螢幕大小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消耗品管理系統</vt:lpstr>
      <vt:lpstr>消耗品管理系統</vt:lpstr>
      <vt:lpstr>消耗品項目</vt:lpstr>
      <vt:lpstr>登入權限</vt:lpstr>
      <vt:lpstr>注意事項</vt:lpstr>
      <vt:lpstr>採購流程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user</cp:lastModifiedBy>
  <cp:revision>10</cp:revision>
  <dcterms:modified xsi:type="dcterms:W3CDTF">2012-12-06T08:52:32Z</dcterms:modified>
</cp:coreProperties>
</file>